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BM Plex Sans Medium" panose="020B0603050203000203" pitchFamily="34" charset="0"/>
      <p:regular r:id="rId8"/>
    </p:embeddedFont>
    <p:embeddedFont>
      <p:font typeface="Roboto" panose="02000000000000000000" pitchFamily="2" charset="0"/>
      <p:regular r:id="rId9"/>
    </p:embeddedFont>
  </p:embeddedFontLst>
  <p:defaultTextStyle>
    <a:defPPr>
      <a:defRPr lang="LID4096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108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050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73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Automated TV Defect Detection Using Generative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2123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Amit Wagensberg, Ori zarfaty, Yaniv Hananis</a:t>
            </a:r>
            <a:endParaRPr lang="en-US" sz="2200" dirty="0"/>
          </a:p>
        </p:txBody>
      </p:sp>
      <p:pic>
        <p:nvPicPr>
          <p:cNvPr id="8" name="תמונה 7" descr="תמונה שמכילה שחור, צילום מסך, עיצוב">
            <a:extLst>
              <a:ext uri="{FF2B5EF4-FFF2-40B4-BE49-F238E27FC236}">
                <a16:creationId xmlns:a16="http://schemas.microsoft.com/office/drawing/2014/main" id="{623C6493-A50F-4DBE-1224-91CB9E3DF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339" y="6451683"/>
            <a:ext cx="5811061" cy="16766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"/>
          <p:cNvSpPr/>
          <p:nvPr/>
        </p:nvSpPr>
        <p:spPr>
          <a:xfrm>
            <a:off x="10383905" y="2106084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 dirty="0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6DC61F73-9437-99AE-F170-A25CDAA8F357}"/>
              </a:ext>
            </a:extLst>
          </p:cNvPr>
          <p:cNvSpPr/>
          <p:nvPr/>
        </p:nvSpPr>
        <p:spPr>
          <a:xfrm>
            <a:off x="7378351" y="2278278"/>
            <a:ext cx="6521410" cy="149738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" name="Text 0"/>
          <p:cNvSpPr/>
          <p:nvPr/>
        </p:nvSpPr>
        <p:spPr>
          <a:xfrm>
            <a:off x="793790" y="1387077"/>
            <a:ext cx="34713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Motivation &amp; Use Case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78800" y="3253978"/>
            <a:ext cx="6436400" cy="2125504"/>
          </a:xfrm>
          <a:prstGeom prst="roundRect">
            <a:avLst>
              <a:gd name="adj" fmla="val 5162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LID4096" dirty="0"/>
          </a:p>
        </p:txBody>
      </p:sp>
      <p:sp>
        <p:nvSpPr>
          <p:cNvPr id="4" name="Shape 2"/>
          <p:cNvSpPr/>
          <p:nvPr/>
        </p:nvSpPr>
        <p:spPr>
          <a:xfrm>
            <a:off x="793790" y="2284319"/>
            <a:ext cx="6521410" cy="149738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5" name="Shape 3"/>
          <p:cNvSpPr/>
          <p:nvPr/>
        </p:nvSpPr>
        <p:spPr>
          <a:xfrm>
            <a:off x="3821832" y="2104037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893" y="2205024"/>
            <a:ext cx="355283" cy="35528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05071" y="2828119"/>
            <a:ext cx="362700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0">
              <a:lnSpc>
                <a:spcPts val="20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Defect Detection in TV Manufacturing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86670" y="3370766"/>
            <a:ext cx="60506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product quality on the assembly line.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986670" y="3747460"/>
            <a:ext cx="60506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 rtl="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Preventing faulty products from reaching customers.</a:t>
            </a:r>
            <a:endParaRPr lang="en-US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6280" y="2208890"/>
            <a:ext cx="325553" cy="32555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93092" y="2856770"/>
            <a:ext cx="255436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Why This Problem Matters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7593091" y="3370766"/>
            <a:ext cx="60506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 rtl="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return and repair costs.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7593090" y="3719064"/>
            <a:ext cx="60506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Minimizes manual inspection expenses.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7593089" y="4118904"/>
            <a:ext cx="60506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rtl="0">
              <a:lnSpc>
                <a:spcPts val="21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customer satisfaction.</a:t>
            </a:r>
            <a:endParaRPr lang="en-US" dirty="0"/>
          </a:p>
        </p:txBody>
      </p:sp>
      <p:sp>
        <p:nvSpPr>
          <p:cNvPr id="18" name="Text 14"/>
          <p:cNvSpPr/>
          <p:nvPr/>
        </p:nvSpPr>
        <p:spPr>
          <a:xfrm>
            <a:off x="799462" y="494513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methods include manual checks or classical algorithms, which are often inefficient or prone to human error.</a:t>
            </a:r>
            <a:endParaRPr lang="en-US" sz="2000" dirty="0"/>
          </a:p>
        </p:txBody>
      </p:sp>
      <p:pic>
        <p:nvPicPr>
          <p:cNvPr id="19" name="תמונה 18" descr="תמונה שמכילה שחור, צילום מסך, עיצוב">
            <a:extLst>
              <a:ext uri="{FF2B5EF4-FFF2-40B4-BE49-F238E27FC236}">
                <a16:creationId xmlns:a16="http://schemas.microsoft.com/office/drawing/2014/main" id="{34DF289F-E37C-71C7-A3C8-F30B3E5DA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339" y="6451683"/>
            <a:ext cx="5811061" cy="16766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447"/>
            <a:ext cx="12967335" cy="921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Task: Automated Object Detection</a:t>
            </a:r>
            <a:endParaRPr lang="en-US" sz="5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0" y="1673728"/>
            <a:ext cx="5299862" cy="65681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46614" y="2138124"/>
            <a:ext cx="6073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 Statement: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446614" y="2565558"/>
            <a:ext cx="607349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an automated system to detect and classify visual defects on TV screens.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446614" y="3287792"/>
            <a:ext cx="6073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u="sng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Inputs</a:t>
            </a: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46614" y="3715226"/>
            <a:ext cx="6073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of a TV screen from the production line.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446614" y="4142660"/>
            <a:ext cx="6073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u="sng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</a:t>
            </a: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46614" y="4570095"/>
            <a:ext cx="6073497" cy="60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of defect type: Bezel Cracks, Corner Chips,</a:t>
            </a:r>
            <a:b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Air Bubbles, etc.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439113" y="5288708"/>
            <a:ext cx="6073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 of defect with a 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bounding box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000" dirty="0"/>
          </a:p>
        </p:txBody>
      </p:sp>
      <p:pic>
        <p:nvPicPr>
          <p:cNvPr id="11" name="תמונה 10" descr="תמונה שמכילה שחור, צילום מסך, עיצוב">
            <a:extLst>
              <a:ext uri="{FF2B5EF4-FFF2-40B4-BE49-F238E27FC236}">
                <a16:creationId xmlns:a16="http://schemas.microsoft.com/office/drawing/2014/main" id="{1045D4BD-F933-0818-9F4E-98C746877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339" y="6451683"/>
            <a:ext cx="5811061" cy="1676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2350"/>
            <a:ext cx="13042821" cy="1564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en-US" sz="4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Synthetic Data Strategy: Leveraging Generative AI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539484"/>
            <a:ext cx="6430685" cy="3025854"/>
          </a:xfrm>
          <a:prstGeom prst="roundRect">
            <a:avLst>
              <a:gd name="adj" fmla="val 900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4" name="Shape 2"/>
          <p:cNvSpPr/>
          <p:nvPr/>
        </p:nvSpPr>
        <p:spPr>
          <a:xfrm>
            <a:off x="816650" y="2562344"/>
            <a:ext cx="6384965" cy="544354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5" name="Text 3"/>
          <p:cNvSpPr/>
          <p:nvPr/>
        </p:nvSpPr>
        <p:spPr>
          <a:xfrm>
            <a:off x="3872984" y="26643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98101" y="328814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Models &amp; Techniques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98101" y="3737134"/>
            <a:ext cx="60220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 rtl="0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 Diffusion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ControlNet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Inpainting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inject defects into images of flawless screens.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98101" y="4526399"/>
            <a:ext cx="60220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 rtl="0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 Detection Model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defect identification.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405926" y="2539484"/>
            <a:ext cx="6430685" cy="3025854"/>
          </a:xfrm>
          <a:prstGeom prst="roundRect">
            <a:avLst>
              <a:gd name="adj" fmla="val 900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0" name="Shape 8"/>
          <p:cNvSpPr/>
          <p:nvPr/>
        </p:nvSpPr>
        <p:spPr>
          <a:xfrm>
            <a:off x="7428786" y="2562344"/>
            <a:ext cx="6384965" cy="544354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1" name="Text 9"/>
          <p:cNvSpPr/>
          <p:nvPr/>
        </p:nvSpPr>
        <p:spPr>
          <a:xfrm>
            <a:off x="10485120" y="26643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610237" y="328814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Variations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10237" y="3737134"/>
            <a:ext cx="60220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 rtl="0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Camera angles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lighting conditions.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10237" y="4163497"/>
            <a:ext cx="60220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 rtl="0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Various defect types 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(Bezel Cracks, Corner Chips, Air Bubbles)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locations and light source.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10237" y="4998125"/>
            <a:ext cx="60220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83751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Prompt Example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65967" y="6597253"/>
            <a:ext cx="127706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"Photorealistic spiderweb crack on black LCD TV screen, shattered glass texture, sharp jagged edges, realistic reflection, 4k resolution, industrial inspection photo style."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793790" y="6393180"/>
            <a:ext cx="22860" cy="1133951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19" name="תמונה 18" descr="תמונה שמכילה שחור, צילום מסך, עיצוב">
            <a:extLst>
              <a:ext uri="{FF2B5EF4-FFF2-40B4-BE49-F238E27FC236}">
                <a16:creationId xmlns:a16="http://schemas.microsoft.com/office/drawing/2014/main" id="{B6DB2D37-229B-BDC2-DE6F-A8FE29A72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305" y="6977686"/>
            <a:ext cx="4229695" cy="1220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6128"/>
            <a:ext cx="1098184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Evaluation Metrics: Ensuring Accuracy and Reliability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313265"/>
            <a:ext cx="6407944" cy="3801427"/>
          </a:xfrm>
          <a:prstGeom prst="roundRect">
            <a:avLst>
              <a:gd name="adj" fmla="val 895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4" name="Shape 2"/>
          <p:cNvSpPr/>
          <p:nvPr/>
        </p:nvSpPr>
        <p:spPr>
          <a:xfrm>
            <a:off x="1020604" y="254007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727127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447336"/>
            <a:ext cx="39613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mAP (Mean Average Precision)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37754"/>
            <a:ext cx="5954316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</a:t>
            </a:r>
            <a:r>
              <a:rPr lang="en-US" sz="2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 in defect localization</a:t>
            </a: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classification.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980861"/>
            <a:ext cx="5954316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precise identification of defect type and position.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428548" y="2313265"/>
            <a:ext cx="6408063" cy="3801427"/>
          </a:xfrm>
          <a:prstGeom prst="roundRect">
            <a:avLst>
              <a:gd name="adj" fmla="val 895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0" name="Shape 7"/>
          <p:cNvSpPr/>
          <p:nvPr/>
        </p:nvSpPr>
        <p:spPr>
          <a:xfrm>
            <a:off x="7655362" y="254007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727127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5362" y="344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Recall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55362" y="3937754"/>
            <a:ext cx="59544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Guarantees </a:t>
            </a:r>
            <a:r>
              <a:rPr lang="en-US" sz="2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detection of all actual defects</a:t>
            </a: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55362" y="4527352"/>
            <a:ext cx="5954435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Prioritizes avoiding </a:t>
            </a:r>
            <a:r>
              <a:rPr lang="en-US" sz="2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false negatives</a:t>
            </a: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(missed defects) over false positives.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93790" y="636984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pic>
        <p:nvPicPr>
          <p:cNvPr id="16" name="תמונה 15" descr="תמונה שמכילה שחור, צילום מסך, עיצוב">
            <a:extLst>
              <a:ext uri="{FF2B5EF4-FFF2-40B4-BE49-F238E27FC236}">
                <a16:creationId xmlns:a16="http://schemas.microsoft.com/office/drawing/2014/main" id="{15C3DB3C-CF98-7134-2F40-7CFFA30FA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339" y="6451683"/>
            <a:ext cx="5811061" cy="16766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288</Words>
  <Application>Microsoft Office PowerPoint</Application>
  <PresentationFormat>מותאם אישית</PresentationFormat>
  <Paragraphs>42</Paragraphs>
  <Slides>5</Slides>
  <Notes>5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0" baseType="lpstr">
      <vt:lpstr>Arial</vt:lpstr>
      <vt:lpstr>Wingdings</vt:lpstr>
      <vt:lpstr>Roboto</vt:lpstr>
      <vt:lpstr>IBM Plex Sans Medium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Amit Wagensberg</cp:lastModifiedBy>
  <cp:revision>4</cp:revision>
  <dcterms:created xsi:type="dcterms:W3CDTF">2025-12-04T11:02:36Z</dcterms:created>
  <dcterms:modified xsi:type="dcterms:W3CDTF">2025-12-17T17:37:55Z</dcterms:modified>
</cp:coreProperties>
</file>